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howSpecialPlsOnTitleSld="0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</p:sldIdLst>
  <p:sldSz cx="10680700" cy="7556500"/>
  <p:notesSz cx="6799263" cy="99298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0">
          <p15:clr>
            <a:srgbClr val="A4A3A4"/>
          </p15:clr>
        </p15:guide>
        <p15:guide id="2" pos="33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6"/>
    <p:restoredTop sz="90893"/>
  </p:normalViewPr>
  <p:slideViewPr>
    <p:cSldViewPr>
      <p:cViewPr varScale="1">
        <p:scale>
          <a:sx n="73" d="100"/>
          <a:sy n="73" d="100"/>
        </p:scale>
        <p:origin x="856" y="176"/>
      </p:cViewPr>
      <p:guideLst>
        <p:guide orient="horz" pos="2380"/>
        <p:guide pos="33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53BC6-2A66-4FB1-BA2D-F58AF50059C9}" type="datetimeFigureOut">
              <a:rPr lang="pl-PL" smtClean="0"/>
              <a:pPr/>
              <a:t>12.09.2018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1AE21-C8C3-477F-9D9E-8F90056E593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27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68350" y="744538"/>
            <a:ext cx="5262563" cy="3724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06569" y="4716661"/>
            <a:ext cx="4986126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altLang="pl-PL" noProof="0">
                <a:sym typeface="Helvetica Neue" charset="0"/>
              </a:rPr>
              <a:t>Second level</a:t>
            </a:r>
          </a:p>
          <a:p>
            <a:pPr lvl="2"/>
            <a:r>
              <a:rPr lang="en-US" altLang="pl-PL" noProof="0">
                <a:sym typeface="Helvetica Neue" charset="0"/>
              </a:rPr>
              <a:t>Third level</a:t>
            </a:r>
          </a:p>
          <a:p>
            <a:pPr lvl="3"/>
            <a:r>
              <a:rPr lang="en-US" altLang="pl-PL" noProof="0">
                <a:sym typeface="Helvetica Neue" charset="0"/>
              </a:rPr>
              <a:t>Fourth level</a:t>
            </a:r>
          </a:p>
          <a:p>
            <a:pPr lvl="4"/>
            <a:r>
              <a:rPr lang="en-US" altLang="pl-PL" noProof="0">
                <a:sym typeface="Helvetica Neu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1881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6254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5149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1011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6921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530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35088" y="1236663"/>
            <a:ext cx="8010525" cy="263048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5088" y="3968750"/>
            <a:ext cx="8010525" cy="18240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9A700-6366-4188-A0C8-E780C946D47F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5013" y="401638"/>
            <a:ext cx="9210675" cy="14605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35013" y="2011363"/>
            <a:ext cx="9210675" cy="4794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46EF0-F3B5-4433-BC16-2C2E3F2CB8AE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643813" y="401638"/>
            <a:ext cx="2301875" cy="640397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35013" y="401638"/>
            <a:ext cx="6756400" cy="6403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FBA78-67D3-40B6-86D5-D41793245270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5013" y="401638"/>
            <a:ext cx="9210675" cy="14605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13" y="2011363"/>
            <a:ext cx="9210675" cy="4794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549BC-0513-41F4-A37C-10254C8080C5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8663" y="1884363"/>
            <a:ext cx="9212262" cy="31432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8663" y="5056188"/>
            <a:ext cx="9212262" cy="1654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E416DE-22BA-41E6-8CEF-2F24426C1795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5013" y="401638"/>
            <a:ext cx="9210675" cy="14605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35013" y="2011363"/>
            <a:ext cx="4529137" cy="4794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416550" y="2011363"/>
            <a:ext cx="4529138" cy="4794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F0273-819D-4FC3-9D64-71885F06CA98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5013" y="401638"/>
            <a:ext cx="9212262" cy="14605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35013" y="1852613"/>
            <a:ext cx="4519612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35013" y="2760663"/>
            <a:ext cx="4519612" cy="4059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407025" y="1852613"/>
            <a:ext cx="4540250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407025" y="2760663"/>
            <a:ext cx="4540250" cy="4059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6FA5C-6D48-4FFD-87E8-C2B265420E43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5013" y="401638"/>
            <a:ext cx="9210675" cy="14605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8CA5A-49CF-4B88-B960-82ED288B0671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76F46-6663-4177-B899-0E7E9C2BEF08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5013" y="503238"/>
            <a:ext cx="3444875" cy="176371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40250" y="1087438"/>
            <a:ext cx="5407025" cy="537051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35013" y="2266950"/>
            <a:ext cx="3444875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183CB-514D-49EA-A530-036B18F4D840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5013" y="503238"/>
            <a:ext cx="3444875" cy="176371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40250" y="1087438"/>
            <a:ext cx="5407025" cy="5370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>
              <a:sym typeface="Arial" panose="020B0604020202020204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35013" y="2266950"/>
            <a:ext cx="3444875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77C56-EF7F-42B1-B130-4E8FC5FCBFBC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9542463" y="6891338"/>
            <a:ext cx="344487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52144" tIns="52144" rIns="52144" bIns="52144" numCol="1" anchor="t" anchorCtr="0" compatLnSpc="1">
            <a:prstTxWarp prst="textNoShape">
              <a:avLst/>
            </a:prstTxWarp>
          </a:bodyPr>
          <a:lstStyle>
            <a:lvl1pPr algn="r" defTabSz="1042988" eaLnBrk="1">
              <a:defRPr sz="1600"/>
            </a:lvl1pPr>
          </a:lstStyle>
          <a:p>
            <a:fld id="{FA6102E7-49FA-4790-87D5-C70FE6BBCB88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 kern="1200">
          <a:solidFill>
            <a:srgbClr val="000000"/>
          </a:solidFill>
          <a:latin typeface="+mj-lt"/>
          <a:ea typeface="+mj-ea"/>
          <a:cs typeface="+mj-cs"/>
          <a:sym typeface="Arial" charset="0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5pPr>
      <a:lvl6pPr marL="457200" algn="ctr" defTabSz="1042988" rtl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ctr" defTabSz="1042988" rtl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ctr" defTabSz="1042988" rtl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ctr" defTabSz="1042988" rtl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lvl1pPr marL="390525" indent="-390525" algn="l" defTabSz="1042988" rtl="0" eaLnBrk="0" fontAlgn="base" hangingPunct="0">
        <a:spcBef>
          <a:spcPts val="800"/>
        </a:spcBef>
        <a:spcAft>
          <a:spcPct val="0"/>
        </a:spcAft>
        <a:buSzPct val="100000"/>
        <a:buChar char="»"/>
        <a:defRPr sz="36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1pPr>
      <a:lvl2pPr marL="887413" indent="-366713" algn="l" defTabSz="1042988" rtl="0" eaLnBrk="0" fontAlgn="base" hangingPunct="0">
        <a:spcBef>
          <a:spcPts val="800"/>
        </a:spcBef>
        <a:spcAft>
          <a:spcPct val="0"/>
        </a:spcAft>
        <a:buSzPct val="100000"/>
        <a:buChar char="–"/>
        <a:defRPr sz="36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2pPr>
      <a:lvl3pPr marL="1389063" indent="-346075" algn="l" defTabSz="1042988" rtl="0" eaLnBrk="0" fontAlgn="base" hangingPunct="0">
        <a:spcBef>
          <a:spcPts val="800"/>
        </a:spcBef>
        <a:spcAft>
          <a:spcPct val="0"/>
        </a:spcAft>
        <a:buSzPct val="100000"/>
        <a:buChar char="•"/>
        <a:defRPr sz="36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3pPr>
      <a:lvl4pPr marL="1973263" indent="-409575" algn="l" defTabSz="1042988" rtl="0" eaLnBrk="0" fontAlgn="base" hangingPunct="0">
        <a:spcBef>
          <a:spcPts val="800"/>
        </a:spcBef>
        <a:spcAft>
          <a:spcPct val="0"/>
        </a:spcAft>
        <a:buSzPct val="100000"/>
        <a:buChar char="–"/>
        <a:defRPr sz="36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4pPr>
      <a:lvl5pPr marL="2606675" indent="-520700" algn="l" defTabSz="1042988" rtl="0" eaLnBrk="0" fontAlgn="base" hangingPunct="0">
        <a:spcBef>
          <a:spcPts val="800"/>
        </a:spcBef>
        <a:spcAft>
          <a:spcPct val="0"/>
        </a:spcAft>
        <a:buSzPct val="100000"/>
        <a:buChar char="»"/>
        <a:defRPr sz="36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/>
          </p:cNvSpPr>
          <p:nvPr/>
        </p:nvSpPr>
        <p:spPr bwMode="auto">
          <a:xfrm>
            <a:off x="1091878" y="1828800"/>
            <a:ext cx="9073008" cy="193899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eaLnBrk="1"/>
            <a:r>
              <a:rPr lang="pl-PL" altLang="pl-PL" sz="6000" b="1" dirty="0"/>
              <a:t>AGH: Wdrażanie przepisów U2.0 </a:t>
            </a:r>
            <a:endParaRPr lang="en-US" altLang="pl-PL" sz="6000" b="1" dirty="0"/>
          </a:p>
        </p:txBody>
      </p:sp>
      <p:sp>
        <p:nvSpPr>
          <p:cNvPr id="4099" name="Rectangle 2"/>
          <p:cNvSpPr>
            <a:spLocks/>
          </p:cNvSpPr>
          <p:nvPr/>
        </p:nvSpPr>
        <p:spPr bwMode="auto">
          <a:xfrm>
            <a:off x="2676054" y="5578450"/>
            <a:ext cx="3261342" cy="107721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eaLnBrk="1"/>
            <a:endParaRPr lang="pl-PL" altLang="pl-PL" sz="1600" dirty="0">
              <a:solidFill>
                <a:srgbClr val="808080"/>
              </a:solidFill>
            </a:endParaRPr>
          </a:p>
          <a:p>
            <a:pPr eaLnBrk="1"/>
            <a:r>
              <a:rPr lang="pl-PL" altLang="pl-PL" sz="1600" dirty="0">
                <a:solidFill>
                  <a:srgbClr val="808080"/>
                </a:solidFill>
              </a:rPr>
              <a:t>Spotkanie Władz AGH, 12.09.2018</a:t>
            </a:r>
          </a:p>
          <a:p>
            <a:pPr eaLnBrk="1"/>
            <a:endParaRPr lang="en-US" altLang="pl-PL" sz="1600" dirty="0">
              <a:solidFill>
                <a:srgbClr val="808080"/>
              </a:solidFill>
            </a:endParaRPr>
          </a:p>
          <a:p>
            <a:pPr eaLnBrk="1"/>
            <a:r>
              <a:rPr lang="en-US" altLang="pl-PL" sz="1600" dirty="0">
                <a:solidFill>
                  <a:srgbClr val="808080"/>
                </a:solidFill>
              </a:rPr>
              <a:t>Tadeusz </a:t>
            </a:r>
            <a:r>
              <a:rPr lang="en-US" altLang="pl-PL" sz="1600" dirty="0" err="1">
                <a:solidFill>
                  <a:srgbClr val="808080"/>
                </a:solidFill>
              </a:rPr>
              <a:t>Słomka</a:t>
            </a:r>
            <a:endParaRPr lang="en-US" altLang="pl-PL" sz="16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3846" y="681906"/>
            <a:ext cx="9210675" cy="1460500"/>
          </a:xfrm>
        </p:spPr>
        <p:txBody>
          <a:bodyPr/>
          <a:lstStyle/>
          <a:p>
            <a:r>
              <a:rPr lang="pl-PL" dirty="0"/>
              <a:t>Zasady wdrażania Ustawy 2.0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3846" y="2296368"/>
            <a:ext cx="9210675" cy="479425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pl-PL" dirty="0"/>
              <a:t>Minimalizacja kosztów społecznych</a:t>
            </a:r>
          </a:p>
          <a:p>
            <a:pPr marL="742950" indent="-742950">
              <a:buFont typeface="+mj-lt"/>
              <a:buAutoNum type="arabicPeriod"/>
            </a:pPr>
            <a:r>
              <a:rPr lang="pl-PL" dirty="0"/>
              <a:t>Maksymalnie prosta struktura</a:t>
            </a:r>
          </a:p>
          <a:p>
            <a:pPr marL="742950" indent="-742950">
              <a:buFont typeface="+mj-lt"/>
              <a:buAutoNum type="arabicPeriod"/>
            </a:pPr>
            <a:r>
              <a:rPr lang="pl-PL" dirty="0"/>
              <a:t>Jasne zasady finansowania jednostek</a:t>
            </a:r>
          </a:p>
          <a:p>
            <a:pPr marL="742950" indent="-742950">
              <a:buFont typeface="+mj-lt"/>
              <a:buAutoNum type="arabicPeriod"/>
            </a:pPr>
            <a:r>
              <a:rPr lang="pl-PL" dirty="0"/>
              <a:t>Ewaluacja kluczem do sukcesu </a:t>
            </a:r>
            <a:br>
              <a:rPr lang="pl-PL" dirty="0"/>
            </a:br>
            <a:r>
              <a:rPr lang="pl-PL" dirty="0"/>
              <a:t>w przyszłości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549BC-0513-41F4-A37C-10254C8080C5}" type="slidenum">
              <a:rPr lang="en-US" altLang="pl-PL" smtClean="0"/>
              <a:pPr/>
              <a:t>2</a:t>
            </a:fld>
            <a:endParaRPr lang="en-US" alt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3846" y="681906"/>
            <a:ext cx="9210675" cy="1460500"/>
          </a:xfrm>
        </p:spPr>
        <p:txBody>
          <a:bodyPr/>
          <a:lstStyle/>
          <a:p>
            <a:r>
              <a:rPr lang="pl-PL" dirty="0"/>
              <a:t>Nasze decyzje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3846" y="1762026"/>
            <a:ext cx="9210675" cy="4794250"/>
          </a:xfrm>
        </p:spPr>
        <p:txBody>
          <a:bodyPr/>
          <a:lstStyle/>
          <a:p>
            <a:pPr marL="742950" indent="-742950" algn="just">
              <a:buFont typeface="+mj-lt"/>
              <a:buAutoNum type="arabicPeriod"/>
            </a:pPr>
            <a:r>
              <a:rPr lang="pl-PL" sz="2400" dirty="0"/>
              <a:t>W strukturze pozostają dziekani, wydziały i katedry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pl-PL" sz="2400" dirty="0"/>
              <a:t>Do 1.09.2020 r. pozostają dotychczasowe wydziały, na ostatni rok powołani zostaną dotychczasowi dziekani </a:t>
            </a:r>
            <a:br>
              <a:rPr lang="pl-PL" sz="2400" dirty="0"/>
            </a:br>
            <a:r>
              <a:rPr lang="pl-PL" sz="2400" dirty="0"/>
              <a:t>i prodziekani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pl-PL" sz="2400" dirty="0"/>
              <a:t>Uważamy, że w strukturze uczelni mogą pojawić się nowe jednostki: np. instytuty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pl-PL" sz="2400" dirty="0"/>
              <a:t>Po 1.10.2020 r. obowiązywać będzie zmodyfikowana struktura uczelni (po dyskusji) zapisana w statucie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pl-PL" sz="2400" dirty="0"/>
              <a:t>W uczelni z mocy ustawy muszą funkcjonować 3 organy: Rektor, Rada Uczelni i Senat (67 lat). Jeśli chcemy scedować postępowanie o nadanie st. dr i dr hab. na Radę Dyscyplin to te rady będą organami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549BC-0513-41F4-A37C-10254C8080C5}" type="slidenum">
              <a:rPr lang="en-US" altLang="pl-PL" smtClean="0"/>
              <a:pPr/>
              <a:t>3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81881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3846" y="681906"/>
            <a:ext cx="9210675" cy="1460500"/>
          </a:xfrm>
        </p:spPr>
        <p:txBody>
          <a:bodyPr/>
          <a:lstStyle/>
          <a:p>
            <a:r>
              <a:rPr lang="pl-PL" dirty="0"/>
              <a:t>Ogólny schemat struktury AGH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549BC-0513-41F4-A37C-10254C8080C5}" type="slidenum">
              <a:rPr lang="en-US" altLang="pl-PL" smtClean="0"/>
              <a:pPr/>
              <a:t>4</a:t>
            </a:fld>
            <a:endParaRPr lang="en-US" altLang="pl-PL"/>
          </a:p>
        </p:txBody>
      </p:sp>
      <p:sp>
        <p:nvSpPr>
          <p:cNvPr id="32" name="Zaokrąglony prostokąt 31">
            <a:extLst>
              <a:ext uri="{FF2B5EF4-FFF2-40B4-BE49-F238E27FC236}">
                <a16:creationId xmlns:a16="http://schemas.microsoft.com/office/drawing/2014/main" id="{783E747E-5B70-B146-9C4E-10A4311DC859}"/>
              </a:ext>
            </a:extLst>
          </p:cNvPr>
          <p:cNvSpPr/>
          <p:nvPr/>
        </p:nvSpPr>
        <p:spPr bwMode="auto">
          <a:xfrm>
            <a:off x="4764286" y="1887017"/>
            <a:ext cx="1656184" cy="510778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Rektor</a:t>
            </a:r>
          </a:p>
        </p:txBody>
      </p:sp>
      <p:sp>
        <p:nvSpPr>
          <p:cNvPr id="33" name="Zaokrąglony prostokąt 32">
            <a:extLst>
              <a:ext uri="{FF2B5EF4-FFF2-40B4-BE49-F238E27FC236}">
                <a16:creationId xmlns:a16="http://schemas.microsoft.com/office/drawing/2014/main" id="{10B29CDF-981E-8346-83BB-AB812B313316}"/>
              </a:ext>
            </a:extLst>
          </p:cNvPr>
          <p:cNvSpPr/>
          <p:nvPr/>
        </p:nvSpPr>
        <p:spPr bwMode="auto">
          <a:xfrm>
            <a:off x="7572598" y="1887017"/>
            <a:ext cx="2314352" cy="510778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b="1" dirty="0">
                <a:solidFill>
                  <a:srgbClr val="00A84C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Rada Uczelni</a:t>
            </a:r>
            <a:endParaRPr kumimoji="0" lang="pl-PL" sz="2400" b="1" i="0" u="none" strike="noStrike" cap="none" normalizeH="0" baseline="0" dirty="0">
              <a:ln>
                <a:noFill/>
              </a:ln>
              <a:solidFill>
                <a:srgbClr val="00A84C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4" name="Zaokrąglony prostokąt 33">
            <a:extLst>
              <a:ext uri="{FF2B5EF4-FFF2-40B4-BE49-F238E27FC236}">
                <a16:creationId xmlns:a16="http://schemas.microsoft.com/office/drawing/2014/main" id="{A6C59813-70A6-6C44-AD1C-8485577AAD20}"/>
              </a:ext>
            </a:extLst>
          </p:cNvPr>
          <p:cNvSpPr/>
          <p:nvPr/>
        </p:nvSpPr>
        <p:spPr bwMode="auto">
          <a:xfrm>
            <a:off x="7572598" y="2770138"/>
            <a:ext cx="2314352" cy="510778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Senat</a:t>
            </a:r>
            <a:endParaRPr kumimoji="0" lang="pl-PL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Zaokrąglony prostokąt 34">
            <a:extLst>
              <a:ext uri="{FF2B5EF4-FFF2-40B4-BE49-F238E27FC236}">
                <a16:creationId xmlns:a16="http://schemas.microsoft.com/office/drawing/2014/main" id="{8763197F-25C5-A146-896E-AF1473FA780D}"/>
              </a:ext>
            </a:extLst>
          </p:cNvPr>
          <p:cNvSpPr/>
          <p:nvPr/>
        </p:nvSpPr>
        <p:spPr bwMode="auto">
          <a:xfrm>
            <a:off x="7554431" y="3653259"/>
            <a:ext cx="2314352" cy="510778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Rada Dyscyplin</a:t>
            </a:r>
            <a:endParaRPr kumimoji="0" lang="pl-PL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6" name="Zaokrąglony prostokąt 35">
            <a:extLst>
              <a:ext uri="{FF2B5EF4-FFF2-40B4-BE49-F238E27FC236}">
                <a16:creationId xmlns:a16="http://schemas.microsoft.com/office/drawing/2014/main" id="{087CDB5C-AC99-C14B-A0D2-EBF96037C05A}"/>
              </a:ext>
            </a:extLst>
          </p:cNvPr>
          <p:cNvSpPr/>
          <p:nvPr/>
        </p:nvSpPr>
        <p:spPr bwMode="auto">
          <a:xfrm>
            <a:off x="7574328" y="4536380"/>
            <a:ext cx="2314352" cy="476726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Szkoły doktorskie</a:t>
            </a:r>
            <a:endParaRPr kumimoji="0" lang="pl-PL" sz="2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7" name="Zaokrąglony prostokąt 36">
            <a:extLst>
              <a:ext uri="{FF2B5EF4-FFF2-40B4-BE49-F238E27FC236}">
                <a16:creationId xmlns:a16="http://schemas.microsoft.com/office/drawing/2014/main" id="{265EC7CF-D534-FC44-907B-762779CC4A12}"/>
              </a:ext>
            </a:extLst>
          </p:cNvPr>
          <p:cNvSpPr/>
          <p:nvPr/>
        </p:nvSpPr>
        <p:spPr bwMode="auto">
          <a:xfrm>
            <a:off x="1657846" y="2770138"/>
            <a:ext cx="2314352" cy="510778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Prorektorzy</a:t>
            </a:r>
            <a:endParaRPr kumimoji="0" lang="pl-PL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8" name="Zaokrąglony prostokąt 37">
            <a:extLst>
              <a:ext uri="{FF2B5EF4-FFF2-40B4-BE49-F238E27FC236}">
                <a16:creationId xmlns:a16="http://schemas.microsoft.com/office/drawing/2014/main" id="{ED22843E-ECF3-7E41-9ABE-E11F2A903B7B}"/>
              </a:ext>
            </a:extLst>
          </p:cNvPr>
          <p:cNvSpPr/>
          <p:nvPr/>
        </p:nvSpPr>
        <p:spPr bwMode="auto">
          <a:xfrm>
            <a:off x="1657846" y="3653259"/>
            <a:ext cx="2314352" cy="510778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Wydziały</a:t>
            </a:r>
            <a:endParaRPr kumimoji="0" lang="pl-PL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9" name="Zaokrąglony prostokąt 38">
            <a:extLst>
              <a:ext uri="{FF2B5EF4-FFF2-40B4-BE49-F238E27FC236}">
                <a16:creationId xmlns:a16="http://schemas.microsoft.com/office/drawing/2014/main" id="{670F3CC8-0D91-D84B-BDF1-5C3EB3C2D1F0}"/>
              </a:ext>
            </a:extLst>
          </p:cNvPr>
          <p:cNvSpPr/>
          <p:nvPr/>
        </p:nvSpPr>
        <p:spPr bwMode="auto">
          <a:xfrm>
            <a:off x="1657846" y="4536380"/>
            <a:ext cx="2314352" cy="510778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Kanclerz</a:t>
            </a:r>
            <a:endParaRPr kumimoji="0" lang="pl-PL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" name="Zaokrąglony prostokąt 39">
            <a:extLst>
              <a:ext uri="{FF2B5EF4-FFF2-40B4-BE49-F238E27FC236}">
                <a16:creationId xmlns:a16="http://schemas.microsoft.com/office/drawing/2014/main" id="{359C6001-702C-A847-A728-854E4EE72066}"/>
              </a:ext>
            </a:extLst>
          </p:cNvPr>
          <p:cNvSpPr/>
          <p:nvPr/>
        </p:nvSpPr>
        <p:spPr bwMode="auto">
          <a:xfrm>
            <a:off x="1657846" y="5419501"/>
            <a:ext cx="2314352" cy="510778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Kwestor</a:t>
            </a:r>
            <a:endParaRPr kumimoji="0" lang="pl-PL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" name="Zaokrąglony prostokąt 40">
            <a:extLst>
              <a:ext uri="{FF2B5EF4-FFF2-40B4-BE49-F238E27FC236}">
                <a16:creationId xmlns:a16="http://schemas.microsoft.com/office/drawing/2014/main" id="{9A4EFDED-1644-C64C-BD2C-0DB7C0F551A0}"/>
              </a:ext>
            </a:extLst>
          </p:cNvPr>
          <p:cNvSpPr/>
          <p:nvPr/>
        </p:nvSpPr>
        <p:spPr bwMode="auto">
          <a:xfrm>
            <a:off x="155774" y="3653259"/>
            <a:ext cx="1152128" cy="510778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Katedry/</a:t>
            </a:r>
          </a:p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Instytuty</a:t>
            </a:r>
            <a:endParaRPr kumimoji="0" lang="pl-PL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48" name="Łącznik prosty ze strzałką 47">
            <a:extLst>
              <a:ext uri="{FF2B5EF4-FFF2-40B4-BE49-F238E27FC236}">
                <a16:creationId xmlns:a16="http://schemas.microsoft.com/office/drawing/2014/main" id="{70DCB310-2354-6945-913A-579E609981B7}"/>
              </a:ext>
            </a:extLst>
          </p:cNvPr>
          <p:cNvCxnSpPr>
            <a:cxnSpLocks/>
          </p:cNvCxnSpPr>
          <p:nvPr/>
        </p:nvCxnSpPr>
        <p:spPr bwMode="auto">
          <a:xfrm>
            <a:off x="6420470" y="2142406"/>
            <a:ext cx="1152128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Łącznik prosty ze strzałką 48">
            <a:extLst>
              <a:ext uri="{FF2B5EF4-FFF2-40B4-BE49-F238E27FC236}">
                <a16:creationId xmlns:a16="http://schemas.microsoft.com/office/drawing/2014/main" id="{38918941-DE8E-CE4E-AC3B-96311F7FD691}"/>
              </a:ext>
            </a:extLst>
          </p:cNvPr>
          <p:cNvCxnSpPr>
            <a:cxnSpLocks/>
            <a:endCxn id="34" idx="1"/>
          </p:cNvCxnSpPr>
          <p:nvPr/>
        </p:nvCxnSpPr>
        <p:spPr bwMode="auto">
          <a:xfrm>
            <a:off x="6420470" y="2142406"/>
            <a:ext cx="1152128" cy="883121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Łącznik prosty 53">
            <a:extLst>
              <a:ext uri="{FF2B5EF4-FFF2-40B4-BE49-F238E27FC236}">
                <a16:creationId xmlns:a16="http://schemas.microsoft.com/office/drawing/2014/main" id="{9F9912C3-8791-374A-A4AA-5E0F7F951B4F}"/>
              </a:ext>
            </a:extLst>
          </p:cNvPr>
          <p:cNvCxnSpPr>
            <a:cxnSpLocks/>
          </p:cNvCxnSpPr>
          <p:nvPr/>
        </p:nvCxnSpPr>
        <p:spPr bwMode="auto">
          <a:xfrm>
            <a:off x="5988422" y="2397794"/>
            <a:ext cx="52441" cy="2376949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3D798E1C-8F7D-7943-8BE9-991266AF2E64}"/>
              </a:ext>
            </a:extLst>
          </p:cNvPr>
          <p:cNvCxnSpPr>
            <a:cxnSpLocks/>
          </p:cNvCxnSpPr>
          <p:nvPr/>
        </p:nvCxnSpPr>
        <p:spPr bwMode="auto">
          <a:xfrm>
            <a:off x="5156572" y="2397795"/>
            <a:ext cx="60508" cy="3277095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Łącznik prosty ze strzałką 56">
            <a:extLst>
              <a:ext uri="{FF2B5EF4-FFF2-40B4-BE49-F238E27FC236}">
                <a16:creationId xmlns:a16="http://schemas.microsoft.com/office/drawing/2014/main" id="{D65CE1CA-0F28-EB4F-A4AC-449119BB187E}"/>
              </a:ext>
            </a:extLst>
          </p:cNvPr>
          <p:cNvCxnSpPr>
            <a:endCxn id="35" idx="1"/>
          </p:cNvCxnSpPr>
          <p:nvPr/>
        </p:nvCxnSpPr>
        <p:spPr bwMode="auto">
          <a:xfrm>
            <a:off x="6024426" y="3908648"/>
            <a:ext cx="1530005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Łącznik prosty ze strzałką 57">
            <a:extLst>
              <a:ext uri="{FF2B5EF4-FFF2-40B4-BE49-F238E27FC236}">
                <a16:creationId xmlns:a16="http://schemas.microsoft.com/office/drawing/2014/main" id="{76901C15-CF72-0F44-BE9A-2A5D0896626F}"/>
              </a:ext>
            </a:extLst>
          </p:cNvPr>
          <p:cNvCxnSpPr/>
          <p:nvPr/>
        </p:nvCxnSpPr>
        <p:spPr bwMode="auto">
          <a:xfrm>
            <a:off x="6042593" y="4774743"/>
            <a:ext cx="1530005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Łącznik prosty ze strzałką 59">
            <a:extLst>
              <a:ext uri="{FF2B5EF4-FFF2-40B4-BE49-F238E27FC236}">
                <a16:creationId xmlns:a16="http://schemas.microsoft.com/office/drawing/2014/main" id="{596D2B4C-A01C-4149-9AB2-3FD2BE5B5B8E}"/>
              </a:ext>
            </a:extLst>
          </p:cNvPr>
          <p:cNvCxnSpPr>
            <a:cxnSpLocks/>
            <a:endCxn id="37" idx="3"/>
          </p:cNvCxnSpPr>
          <p:nvPr/>
        </p:nvCxnSpPr>
        <p:spPr bwMode="auto">
          <a:xfrm flipH="1">
            <a:off x="3972198" y="3006944"/>
            <a:ext cx="1184374" cy="18583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Łącznik prosty ze strzałką 61">
            <a:extLst>
              <a:ext uri="{FF2B5EF4-FFF2-40B4-BE49-F238E27FC236}">
                <a16:creationId xmlns:a16="http://schemas.microsoft.com/office/drawing/2014/main" id="{A359E5D6-87B0-FA42-921A-7BD3C897B2F9}"/>
              </a:ext>
            </a:extLst>
          </p:cNvPr>
          <p:cNvCxnSpPr>
            <a:cxnSpLocks/>
          </p:cNvCxnSpPr>
          <p:nvPr/>
        </p:nvCxnSpPr>
        <p:spPr bwMode="auto">
          <a:xfrm flipH="1">
            <a:off x="3978700" y="3899356"/>
            <a:ext cx="1184374" cy="18583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Łącznik prosty ze strzałką 62">
            <a:extLst>
              <a:ext uri="{FF2B5EF4-FFF2-40B4-BE49-F238E27FC236}">
                <a16:creationId xmlns:a16="http://schemas.microsoft.com/office/drawing/2014/main" id="{FE9760F1-68AF-644C-88DD-BC7C38E6C65B}"/>
              </a:ext>
            </a:extLst>
          </p:cNvPr>
          <p:cNvCxnSpPr>
            <a:cxnSpLocks/>
          </p:cNvCxnSpPr>
          <p:nvPr/>
        </p:nvCxnSpPr>
        <p:spPr bwMode="auto">
          <a:xfrm flipH="1">
            <a:off x="3996702" y="4774743"/>
            <a:ext cx="1184374" cy="18583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Łącznik prosty ze strzałką 63">
            <a:extLst>
              <a:ext uri="{FF2B5EF4-FFF2-40B4-BE49-F238E27FC236}">
                <a16:creationId xmlns:a16="http://schemas.microsoft.com/office/drawing/2014/main" id="{4C6DDE71-8234-4C46-A2E7-080613E8CD2D}"/>
              </a:ext>
            </a:extLst>
          </p:cNvPr>
          <p:cNvCxnSpPr>
            <a:cxnSpLocks/>
          </p:cNvCxnSpPr>
          <p:nvPr/>
        </p:nvCxnSpPr>
        <p:spPr bwMode="auto">
          <a:xfrm flipH="1">
            <a:off x="3972198" y="5674890"/>
            <a:ext cx="1244882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Łącznik prosty ze strzałką 67">
            <a:extLst>
              <a:ext uri="{FF2B5EF4-FFF2-40B4-BE49-F238E27FC236}">
                <a16:creationId xmlns:a16="http://schemas.microsoft.com/office/drawing/2014/main" id="{3AFFE036-61F0-5F4A-8411-E0E192D01602}"/>
              </a:ext>
            </a:extLst>
          </p:cNvPr>
          <p:cNvCxnSpPr>
            <a:cxnSpLocks/>
            <a:endCxn id="41" idx="3"/>
          </p:cNvCxnSpPr>
          <p:nvPr/>
        </p:nvCxnSpPr>
        <p:spPr bwMode="auto">
          <a:xfrm flipH="1">
            <a:off x="1307902" y="3899356"/>
            <a:ext cx="343442" cy="9292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8423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3846" y="681906"/>
            <a:ext cx="9210675" cy="1460500"/>
          </a:xfrm>
        </p:spPr>
        <p:txBody>
          <a:bodyPr/>
          <a:lstStyle/>
          <a:p>
            <a:r>
              <a:rPr lang="pl-PL" dirty="0"/>
              <a:t>Zadania Rektora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3846" y="2368376"/>
            <a:ext cx="9210675" cy="4794250"/>
          </a:xfrm>
        </p:spPr>
        <p:txBody>
          <a:bodyPr/>
          <a:lstStyle/>
          <a:p>
            <a:pPr marL="1239838" lvl="1" indent="-742950" algn="just">
              <a:buFont typeface="+mj-lt"/>
              <a:buAutoNum type="arabicPeriod"/>
            </a:pPr>
            <a:r>
              <a:rPr lang="pl-PL" sz="2400" dirty="0"/>
              <a:t>Powoływanie osób do pełnienia funkcji kierowniczych </a:t>
            </a:r>
            <a:br>
              <a:rPr lang="pl-PL" sz="2400" dirty="0"/>
            </a:br>
            <a:r>
              <a:rPr lang="pl-PL" sz="2400" dirty="0"/>
              <a:t>i ich odwoływanie</a:t>
            </a:r>
          </a:p>
          <a:p>
            <a:pPr marL="1239838" lvl="1" indent="-742950" algn="just">
              <a:buFont typeface="+mj-lt"/>
              <a:buAutoNum type="arabicPeriod"/>
            </a:pPr>
            <a:r>
              <a:rPr lang="pl-PL" sz="2400" dirty="0"/>
              <a:t>Prowadzenie polityki kadrowej w uczelni</a:t>
            </a:r>
          </a:p>
          <a:p>
            <a:pPr marL="1239838" lvl="1" indent="-742950" algn="just">
              <a:buFont typeface="+mj-lt"/>
              <a:buAutoNum type="arabicPeriod"/>
            </a:pPr>
            <a:r>
              <a:rPr lang="pl-PL" sz="2400" dirty="0"/>
              <a:t>Tworzenie studiów na określonym kierunku, poziomie </a:t>
            </a:r>
            <a:br>
              <a:rPr lang="pl-PL" sz="2400" dirty="0"/>
            </a:br>
            <a:r>
              <a:rPr lang="pl-PL" sz="2400" dirty="0"/>
              <a:t>i profilu</a:t>
            </a:r>
          </a:p>
          <a:p>
            <a:pPr marL="1239838" lvl="1" indent="-742950" algn="just">
              <a:buFont typeface="+mj-lt"/>
              <a:buAutoNum type="arabicPeriod"/>
            </a:pPr>
            <a:r>
              <a:rPr lang="pl-PL" sz="2400" dirty="0"/>
              <a:t>Tworzenie szkół doktorskich</a:t>
            </a:r>
          </a:p>
          <a:p>
            <a:pPr marL="1239838" lvl="1" indent="-742950" algn="just">
              <a:buFont typeface="+mj-lt"/>
              <a:buAutoNum type="arabicPeriod"/>
            </a:pPr>
            <a:r>
              <a:rPr lang="pl-PL" sz="2400" dirty="0"/>
              <a:t>Prowadzenie gospodarki finansowej uczelni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549BC-0513-41F4-A37C-10254C8080C5}" type="slidenum">
              <a:rPr lang="en-US" altLang="pl-PL" smtClean="0"/>
              <a:pPr/>
              <a:t>5</a:t>
            </a:fld>
            <a:endParaRPr lang="en-US" altLang="pl-PL"/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AA08ECC2-CE1E-9E49-B8FA-CA438A8BEF6B}"/>
              </a:ext>
            </a:extLst>
          </p:cNvPr>
          <p:cNvSpPr txBox="1">
            <a:spLocks/>
          </p:cNvSpPr>
          <p:nvPr/>
        </p:nvSpPr>
        <p:spPr>
          <a:xfrm>
            <a:off x="2676054" y="1412156"/>
            <a:ext cx="6552728" cy="529890"/>
          </a:xfrm>
          <a:prstGeom prst="rect">
            <a:avLst/>
          </a:prstGeom>
        </p:spPr>
        <p:txBody>
          <a:bodyPr/>
          <a:lstStyle>
            <a:lvl1pPr marL="390525" indent="-390525" algn="l" defTabSz="1042988" rtl="0" eaLnBrk="0" fontAlgn="base" hangingPunct="0">
              <a:spcBef>
                <a:spcPts val="800"/>
              </a:spcBef>
              <a:spcAft>
                <a:spcPct val="0"/>
              </a:spcAft>
              <a:buSzPct val="100000"/>
              <a:buChar char="»"/>
              <a:defRPr sz="36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Arial" charset="0"/>
              </a:defRPr>
            </a:lvl1pPr>
            <a:lvl2pPr marL="887413" indent="-366713" algn="l" defTabSz="1042988" rtl="0" eaLnBrk="0" fontAlgn="base" hangingPunct="0">
              <a:spcBef>
                <a:spcPts val="800"/>
              </a:spcBef>
              <a:spcAft>
                <a:spcPct val="0"/>
              </a:spcAft>
              <a:buSzPct val="100000"/>
              <a:buChar char="–"/>
              <a:defRPr sz="36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Arial" charset="0"/>
              </a:defRPr>
            </a:lvl2pPr>
            <a:lvl3pPr marL="1389063" indent="-346075" algn="l" defTabSz="1042988" rtl="0" eaLnBrk="0" fontAlgn="base" hangingPunct="0">
              <a:spcBef>
                <a:spcPts val="800"/>
              </a:spcBef>
              <a:spcAft>
                <a:spcPct val="0"/>
              </a:spcAft>
              <a:buSzPct val="100000"/>
              <a:buChar char="•"/>
              <a:defRPr sz="36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Arial" charset="0"/>
              </a:defRPr>
            </a:lvl3pPr>
            <a:lvl4pPr marL="1973263" indent="-409575" algn="l" defTabSz="1042988" rtl="0" eaLnBrk="0" fontAlgn="base" hangingPunct="0">
              <a:spcBef>
                <a:spcPts val="800"/>
              </a:spcBef>
              <a:spcAft>
                <a:spcPct val="0"/>
              </a:spcAft>
              <a:buSzPct val="100000"/>
              <a:buChar char="–"/>
              <a:defRPr sz="36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Arial" charset="0"/>
              </a:defRPr>
            </a:lvl4pPr>
            <a:lvl5pPr marL="2606675" indent="-520700" algn="l" defTabSz="1042988" rtl="0" eaLnBrk="0" fontAlgn="base" hangingPunct="0">
              <a:spcBef>
                <a:spcPts val="800"/>
              </a:spcBef>
              <a:spcAft>
                <a:spcPct val="0"/>
              </a:spcAft>
              <a:buSzPct val="100000"/>
              <a:buChar char="»"/>
              <a:defRPr sz="36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6888" lvl="1" indent="0" algn="just">
              <a:buNone/>
            </a:pPr>
            <a:r>
              <a:rPr lang="pl-PL" sz="1800" dirty="0"/>
              <a:t>Do zadań rektora należy w szczególności:</a:t>
            </a:r>
          </a:p>
        </p:txBody>
      </p:sp>
    </p:spTree>
    <p:extLst>
      <p:ext uri="{BB962C8B-B14F-4D97-AF65-F5344CB8AC3E}">
        <p14:creationId xmlns:p14="http://schemas.microsoft.com/office/powerpoint/2010/main" val="1986224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3846" y="681906"/>
            <a:ext cx="9210675" cy="1460500"/>
          </a:xfrm>
        </p:spPr>
        <p:txBody>
          <a:bodyPr/>
          <a:lstStyle/>
          <a:p>
            <a:r>
              <a:rPr lang="pl-PL" dirty="0"/>
              <a:t>Zadania Rektora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3846" y="2296368"/>
            <a:ext cx="9210675" cy="4794250"/>
          </a:xfrm>
        </p:spPr>
        <p:txBody>
          <a:bodyPr/>
          <a:lstStyle/>
          <a:p>
            <a:pPr marL="496888" lvl="1" indent="0" algn="just">
              <a:buNone/>
            </a:pPr>
            <a:r>
              <a:rPr lang="pl-PL" sz="2400" dirty="0"/>
              <a:t>Rektor nadaje regulamin organizacyjny, który określa:</a:t>
            </a:r>
          </a:p>
          <a:p>
            <a:pPr marL="1239838" lvl="1" indent="-742950" algn="just">
              <a:buFont typeface="+mj-lt"/>
              <a:buAutoNum type="arabicPeriod"/>
            </a:pPr>
            <a:r>
              <a:rPr lang="pl-PL" sz="2400" dirty="0"/>
              <a:t>strukturę organizacyjną uczelni oraz podział zadań </a:t>
            </a:r>
            <a:br>
              <a:rPr lang="pl-PL" sz="2400" dirty="0"/>
            </a:br>
            <a:r>
              <a:rPr lang="pl-PL" sz="2400" dirty="0"/>
              <a:t>w ramach tej struktury</a:t>
            </a:r>
          </a:p>
          <a:p>
            <a:pPr marL="1239838" lvl="1" indent="-742950" algn="just">
              <a:buFont typeface="+mj-lt"/>
              <a:buAutoNum type="arabicPeriod"/>
            </a:pPr>
            <a:r>
              <a:rPr lang="pl-PL" sz="2400" dirty="0"/>
              <a:t>organizację oraz zasady działania administracji uczelni.</a:t>
            </a:r>
          </a:p>
          <a:p>
            <a:pPr marL="1012825" lvl="1" indent="0" algn="just">
              <a:buNone/>
            </a:pP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549BC-0513-41F4-A37C-10254C8080C5}" type="slidenum">
              <a:rPr lang="en-US" altLang="pl-PL" smtClean="0"/>
              <a:pPr/>
              <a:t>6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622668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3846" y="681906"/>
            <a:ext cx="9210675" cy="1460500"/>
          </a:xfrm>
        </p:spPr>
        <p:txBody>
          <a:bodyPr/>
          <a:lstStyle/>
          <a:p>
            <a:r>
              <a:rPr lang="pl-PL" dirty="0"/>
              <a:t>Zadania Rektora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0034" y="2422525"/>
            <a:ext cx="9210675" cy="4794250"/>
          </a:xfrm>
        </p:spPr>
        <p:txBody>
          <a:bodyPr/>
          <a:lstStyle/>
          <a:p>
            <a:pPr marL="496888" lvl="1" indent="0" algn="just">
              <a:buNone/>
            </a:pPr>
            <a:r>
              <a:rPr lang="pl-PL" sz="2400" dirty="0"/>
              <a:t>10. Osoba wybrana albo powołana do pełnienia funkcji rektora jest zatrudniana w uczelni jako podstawowym miejscu pracy </a:t>
            </a:r>
            <a:br>
              <a:rPr lang="pl-PL" sz="2400" dirty="0"/>
            </a:br>
            <a:r>
              <a:rPr lang="pl-PL" sz="2400" dirty="0"/>
              <a:t>w rozumieniu ustawy nie później niż z dniem rozpoczęcia kadencji. Do zatrudnienia tej osoby nie stosuje się przepisu art. 119 ust. 1.</a:t>
            </a:r>
          </a:p>
          <a:p>
            <a:pPr marL="496888" lvl="1" indent="0" algn="just">
              <a:buNone/>
            </a:pP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549BC-0513-41F4-A37C-10254C8080C5}" type="slidenum">
              <a:rPr lang="en-US" altLang="pl-PL" smtClean="0"/>
              <a:pPr/>
              <a:t>7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76012273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 - 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Blank Presentation - 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9365</TotalTime>
  <Words>131</Words>
  <Application>Microsoft Macintosh PowerPoint</Application>
  <PresentationFormat>Niestandardowy</PresentationFormat>
  <Paragraphs>47</Paragraphs>
  <Slides>7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Helvetica Neue</vt:lpstr>
      <vt:lpstr>Blank Presentation - Default</vt:lpstr>
      <vt:lpstr>Prezentacja programu PowerPoint</vt:lpstr>
      <vt:lpstr>Zasady wdrażania Ustawy 2.0</vt:lpstr>
      <vt:lpstr>Nasze decyzje</vt:lpstr>
      <vt:lpstr>Ogólny schemat struktury AGH </vt:lpstr>
      <vt:lpstr>Zadania Rektora</vt:lpstr>
      <vt:lpstr>Zadania Rektora</vt:lpstr>
      <vt:lpstr>Zadania Rektora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Andrzej R. Pach</dc:creator>
  <cp:lastModifiedBy>Użytkownik Microsoft Office</cp:lastModifiedBy>
  <cp:revision>76</cp:revision>
  <cp:lastPrinted>2018-09-12T06:01:29Z</cp:lastPrinted>
  <dcterms:modified xsi:type="dcterms:W3CDTF">2018-09-12T06:14:03Z</dcterms:modified>
</cp:coreProperties>
</file>